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477199ec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477199ec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3b4bf81e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3b4bf81e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477199ec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477199ec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477199ec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477199ec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477199ec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477199ec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3b4bf81e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3b4bf81e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3b4bf81e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3b4bf81e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477199ec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477199ec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477199ec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477199ec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477199ec2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477199ec2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3b4bf81e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3b4bf81e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477199ec2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477199ec2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477199ec2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477199ec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477199ec2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d477199ec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d477199e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d477199e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477199e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477199e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477199ec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477199ec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d477199ec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d477199ec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477199ec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477199ec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477199ec2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d477199ec2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477199e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477199e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3d17feb6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3d17feb6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477199ec2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d477199ec2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477199ec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477199ec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477199ec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477199ec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477199ec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d477199ec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3b4bf81e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3b4bf81e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Nouvrish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477199ec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477199ec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d477199ec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d477199ec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477199ec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d477199ec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3b4bf81e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03b4bf81e8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3d17fe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3d17feb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3b4bf81e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03b4bf81e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d477199ec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d477199ec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3b4bf81e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3b4bf81e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477199ec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477199ec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477199e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477199e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477199e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477199e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477199ec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477199ec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2.jpg"/><Relationship Id="rId7" Type="http://schemas.openxmlformats.org/officeDocument/2006/relationships/image" Target="../media/image3.jpg"/><Relationship Id="rId8"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htmw/2024F-borderless.ai/wiki" TargetMode="Externa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youtu.be/J9YdOkkj3uI"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htmw/2024F-borderless.ai/wiki"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16029" l="21600" r="11213" t="16788"/>
          <a:stretch/>
        </p:blipFill>
        <p:spPr>
          <a:xfrm>
            <a:off x="0" y="0"/>
            <a:ext cx="1427450" cy="1427525"/>
          </a:xfrm>
          <a:prstGeom prst="rect">
            <a:avLst/>
          </a:prstGeom>
          <a:noFill/>
          <a:ln>
            <a:noFill/>
          </a:ln>
        </p:spPr>
      </p:pic>
      <p:sp>
        <p:nvSpPr>
          <p:cNvPr id="278" name="Google Shape;278;p13"/>
          <p:cNvSpPr txBox="1"/>
          <p:nvPr>
            <p:ph type="ctrTitle"/>
          </p:nvPr>
        </p:nvSpPr>
        <p:spPr>
          <a:xfrm>
            <a:off x="428725" y="1635300"/>
            <a:ext cx="87822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Immigration</a:t>
            </a:r>
            <a:r>
              <a:rPr lang="en"/>
              <a:t> AI Advisor </a:t>
            </a:r>
            <a:endParaRPr/>
          </a:p>
        </p:txBody>
      </p:sp>
      <p:sp>
        <p:nvSpPr>
          <p:cNvPr id="279" name="Google Shape;279;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a:t>
            </a:r>
            <a:r>
              <a:rPr lang="en"/>
              <a:t>Borderless.AI</a:t>
            </a:r>
            <a:br>
              <a:rPr lang="en"/>
            </a:br>
            <a:r>
              <a:rPr lang="en"/>
              <a:t>Sprint 1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1" name="Google Shape;351;p22"/>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Sprint 3: AI Component Enhancement</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Goal:</a:t>
            </a:r>
            <a:r>
              <a:rPr lang="en">
                <a:solidFill>
                  <a:srgbClr val="434343"/>
                </a:solidFill>
                <a:latin typeface="Maven Pro"/>
                <a:ea typeface="Maven Pro"/>
                <a:cs typeface="Maven Pro"/>
                <a:sym typeface="Maven Pro"/>
              </a:rPr>
              <a:t> Improve the AI’s capability to provide more complex immigration advice.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Tasks:</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Refine the AI logic to handle more nuanced queries based on immigration policies.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Add more advanced decision-making capabilities to the AI component.</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Enhance the AI model's ability to analyze and cross-reference multiple document types.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Test the AI’s performance and ensure it scales well with increased complexity.</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Prepare the Immigration AI Advisor for final testing and potential deployment.</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52" name="Google Shape;352;p22"/>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8" name="Google Shape;358;p23"/>
          <p:cNvSpPr txBox="1"/>
          <p:nvPr>
            <p:ph idx="1" type="body"/>
          </p:nvPr>
        </p:nvSpPr>
        <p:spPr>
          <a:xfrm>
            <a:off x="13038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Name: </a:t>
            </a:r>
            <a:r>
              <a:rPr lang="en" sz="1100">
                <a:solidFill>
                  <a:srgbClr val="434343"/>
                </a:solidFill>
                <a:latin typeface="Maven Pro"/>
                <a:ea typeface="Maven Pro"/>
                <a:cs typeface="Maven Pro"/>
                <a:sym typeface="Maven Pro"/>
              </a:rPr>
              <a:t>Sarah Johnson</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35</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International Student Adviser</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Background:</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Sarah has been an adviser for 8 years, handling hundreds of students each semester. She’s responsible for guiding them through immigration processes, ensuring compliance with visa regulations, and managing I-20 and I-94 forms.</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59" name="Google Shape;359;p23"/>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
        <p:nvSpPr>
          <p:cNvPr id="360" name="Google Shape;360;p23"/>
          <p:cNvSpPr txBox="1"/>
          <p:nvPr>
            <p:ph idx="1" type="body"/>
          </p:nvPr>
        </p:nvSpPr>
        <p:spPr>
          <a:xfrm>
            <a:off x="6130500" y="2196900"/>
            <a:ext cx="2203800" cy="24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How Immigration AI Advisor Helps: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Automates document review (I-20, I-94).</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Provides preliminary, personalized immigration advice.</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Reduces manual workload, enabling Sarah to focus on complex cases.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sp>
        <p:nvSpPr>
          <p:cNvPr id="361" name="Google Shape;361;p23"/>
          <p:cNvSpPr txBox="1"/>
          <p:nvPr>
            <p:ph idx="1" type="body"/>
          </p:nvPr>
        </p:nvSpPr>
        <p:spPr>
          <a:xfrm>
            <a:off x="35076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Challenges: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Overwhelmed by repetitive tasks (e.g., checking I-20, I-94 documents). Struggles to keep up with changing immigration rules. Limited time for personalized student interactions due to workload.</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Goals: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Automate routine tasks to reduce workload. Improve accuracy and efficiency in advising. Free up time for more complex student cases.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62" name="Google Shape;362;p23"/>
          <p:cNvPicPr preferRelativeResize="0"/>
          <p:nvPr/>
        </p:nvPicPr>
        <p:blipFill>
          <a:blip r:embed="rId4">
            <a:alphaModFix/>
          </a:blip>
          <a:stretch>
            <a:fillRect/>
          </a:stretch>
        </p:blipFill>
        <p:spPr>
          <a:xfrm>
            <a:off x="6481925" y="760800"/>
            <a:ext cx="1269850" cy="120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8" name="Google Shape;368;p24"/>
          <p:cNvSpPr txBox="1"/>
          <p:nvPr>
            <p:ph idx="1" type="body"/>
          </p:nvPr>
        </p:nvSpPr>
        <p:spPr>
          <a:xfrm>
            <a:off x="13038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Name: Aakken Lee</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22</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International Student, 3rd-year undergraduate</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Background:</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Aakken is studying Computer Science and is on an F-1 visa. He regularly deals with immigration paperwork like I-20s and I-94s, and needs to stay compliant with visa regulations to maintain his legal status in the U.S.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69" name="Google Shape;369;p24"/>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
        <p:nvSpPr>
          <p:cNvPr id="370" name="Google Shape;370;p24"/>
          <p:cNvSpPr txBox="1"/>
          <p:nvPr>
            <p:ph idx="1" type="body"/>
          </p:nvPr>
        </p:nvSpPr>
        <p:spPr>
          <a:xfrm>
            <a:off x="6130500" y="2196900"/>
            <a:ext cx="2203800" cy="24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How Immigration AI Advisor Helps: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Provides instant, accurate responses to common immigration queries.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Offers clear explanations of I-20 and I-94 documents.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Reduces reliance on </a:t>
            </a:r>
            <a:r>
              <a:rPr lang="en" sz="1100">
                <a:solidFill>
                  <a:srgbClr val="434343"/>
                </a:solidFill>
                <a:latin typeface="Maven Pro"/>
                <a:ea typeface="Maven Pro"/>
                <a:cs typeface="Maven Pro"/>
                <a:sym typeface="Maven Pro"/>
              </a:rPr>
              <a:t>advice</a:t>
            </a:r>
            <a:r>
              <a:rPr lang="en" sz="1100">
                <a:solidFill>
                  <a:srgbClr val="434343"/>
                </a:solidFill>
                <a:latin typeface="Maven Pro"/>
                <a:ea typeface="Maven Pro"/>
                <a:cs typeface="Maven Pro"/>
                <a:sym typeface="Maven Pro"/>
              </a:rPr>
              <a:t> availability for basic information.</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sp>
        <p:nvSpPr>
          <p:cNvPr id="371" name="Google Shape;371;p24"/>
          <p:cNvSpPr txBox="1"/>
          <p:nvPr>
            <p:ph idx="1" type="body"/>
          </p:nvPr>
        </p:nvSpPr>
        <p:spPr>
          <a:xfrm>
            <a:off x="35076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Challenges: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Needs quick, accurate advice on maintaining visa status. Often faces delays due to overburdened advisers. Uncertainty about document requirements or policy changes causes stress.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Goals: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Access immediate immigration information and advice. Avoid potential issues with immigration status.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72" name="Google Shape;372;p24"/>
          <p:cNvPicPr preferRelativeResize="0"/>
          <p:nvPr/>
        </p:nvPicPr>
        <p:blipFill rotWithShape="1">
          <a:blip r:embed="rId4">
            <a:alphaModFix/>
          </a:blip>
          <a:srcRect b="0" l="6605" r="6596" t="0"/>
          <a:stretch/>
        </p:blipFill>
        <p:spPr>
          <a:xfrm>
            <a:off x="6481925" y="760800"/>
            <a:ext cx="1269849" cy="120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8" name="Google Shape;378;p25"/>
          <p:cNvSpPr txBox="1"/>
          <p:nvPr>
            <p:ph idx="1" type="body"/>
          </p:nvPr>
        </p:nvSpPr>
        <p:spPr>
          <a:xfrm>
            <a:off x="13038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Name: </a:t>
            </a:r>
            <a:r>
              <a:rPr lang="en" sz="1100">
                <a:solidFill>
                  <a:srgbClr val="434343"/>
                </a:solidFill>
                <a:latin typeface="Maven Pro"/>
                <a:ea typeface="Maven Pro"/>
                <a:cs typeface="Maven Pro"/>
                <a:sym typeface="Maven Pro"/>
              </a:rPr>
              <a:t>Dr. Maria Rodriguez</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50</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VP of Office of Global Services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Background:</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Dr. Rodriguez’s role focuses on ensuring compliance with immigration regulations while enhancing student support and satisfaction. She’s responsible for strategic planning, resource allocation, and policy implementation.</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79" name="Google Shape;379;p25"/>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
        <p:nvSpPr>
          <p:cNvPr id="380" name="Google Shape;380;p25"/>
          <p:cNvSpPr txBox="1"/>
          <p:nvPr>
            <p:ph idx="1" type="body"/>
          </p:nvPr>
        </p:nvSpPr>
        <p:spPr>
          <a:xfrm>
            <a:off x="6130500" y="2196900"/>
            <a:ext cx="2203800" cy="24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How Immigration AI Advisor Helps: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Streamlines immigration document processing, freeing up adviser resources.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Enhances support for international students, improving satisfaction and retention.</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sp>
        <p:nvSpPr>
          <p:cNvPr id="381" name="Google Shape;381;p25"/>
          <p:cNvSpPr txBox="1"/>
          <p:nvPr>
            <p:ph idx="1" type="body"/>
          </p:nvPr>
        </p:nvSpPr>
        <p:spPr>
          <a:xfrm>
            <a:off x="3507600" y="1300075"/>
            <a:ext cx="2203800" cy="3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Challenges: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Ensuring the institution stays compliant with evolving immigration laws. Balancing limited resources with the growing needs of international students.</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1100">
                <a:solidFill>
                  <a:srgbClr val="434343"/>
                </a:solidFill>
                <a:latin typeface="Maven Pro"/>
                <a:ea typeface="Maven Pro"/>
                <a:cs typeface="Maven Pro"/>
                <a:sym typeface="Maven Pro"/>
              </a:rPr>
              <a:t>Goals: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Improve efficiency to better serve students. Use data and automation to ensure compliance with immigration rules while respect the limited budget.</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82" name="Google Shape;382;p25"/>
          <p:cNvPicPr preferRelativeResize="0"/>
          <p:nvPr/>
        </p:nvPicPr>
        <p:blipFill rotWithShape="1">
          <a:blip r:embed="rId4">
            <a:alphaModFix/>
          </a:blip>
          <a:srcRect b="12438" l="0" r="0" t="1539"/>
          <a:stretch/>
        </p:blipFill>
        <p:spPr>
          <a:xfrm>
            <a:off x="6481925" y="760800"/>
            <a:ext cx="1269850" cy="120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8" name="Google Shape;388;p26"/>
          <p:cNvSpPr txBox="1"/>
          <p:nvPr>
            <p:ph idx="1" type="body"/>
          </p:nvPr>
        </p:nvSpPr>
        <p:spPr>
          <a:xfrm>
            <a:off x="1151400" y="1300075"/>
            <a:ext cx="2203800" cy="37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Description:</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The MVP of the Immigration AI Advisor focuses on delivering essential functionality to assist international students with their immigration-related needs. The MVP allows users to upload their I-20 document, and the system extracts key information such as their Name and Date of Birth. This basic document parsing provides immediate value by automating a critical task, helping students quickly access and verify important information from their immigration paperwork.</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89" name="Google Shape;389;p26"/>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
        <p:nvSpPr>
          <p:cNvPr id="390" name="Google Shape;390;p26"/>
          <p:cNvSpPr txBox="1"/>
          <p:nvPr>
            <p:ph idx="1" type="body"/>
          </p:nvPr>
        </p:nvSpPr>
        <p:spPr>
          <a:xfrm>
            <a:off x="6055800" y="1300075"/>
            <a:ext cx="2203800" cy="37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Value to Users:</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The MVP solves a practical problem for students by saving time and reducing the complexity of manually reading their immigration documents. It provides immediate utility while laying the groundwork for future enhancements, such as more detailed document parsing and AI-based immigration advice.</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sp>
        <p:nvSpPr>
          <p:cNvPr id="391" name="Google Shape;391;p26"/>
          <p:cNvSpPr txBox="1"/>
          <p:nvPr>
            <p:ph idx="1" type="body"/>
          </p:nvPr>
        </p:nvSpPr>
        <p:spPr>
          <a:xfrm>
            <a:off x="3470100" y="1300075"/>
            <a:ext cx="2203800" cy="37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Maven Pro"/>
                <a:ea typeface="Maven Pro"/>
                <a:cs typeface="Maven Pro"/>
                <a:sym typeface="Maven Pro"/>
              </a:rPr>
              <a:t>Key Features of the MVP:</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PDF Upload: Users can upload an I-20 form through a web interface.</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Data Extraction: The system automatically extracts and displays basic information (e.g., Name, Date of Birth).</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1100">
                <a:solidFill>
                  <a:srgbClr val="434343"/>
                </a:solidFill>
                <a:latin typeface="Maven Pro"/>
                <a:ea typeface="Maven Pro"/>
                <a:cs typeface="Maven Pro"/>
                <a:sym typeface="Maven Pro"/>
              </a:rPr>
              <a:t>Usability: Users can interact with the system, receive valuable information instantly, and ensure their immigration documents are processed accurately.</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100">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7" name="Google Shape;397;p27"/>
          <p:cNvSpPr txBox="1"/>
          <p:nvPr>
            <p:ph idx="1" type="body"/>
          </p:nvPr>
        </p:nvSpPr>
        <p:spPr>
          <a:xfrm>
            <a:off x="1303800" y="1688600"/>
            <a:ext cx="7030500" cy="239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434343"/>
                </a:solidFill>
                <a:latin typeface="Maven Pro"/>
                <a:ea typeface="Maven Pro"/>
                <a:cs typeface="Maven Pro"/>
                <a:sym typeface="Maven Pro"/>
              </a:rPr>
              <a:t>Languages &amp; Frameworks: </a:t>
            </a:r>
            <a:endParaRPr b="1">
              <a:solidFill>
                <a:srgbClr val="434343"/>
              </a:solidFill>
              <a:latin typeface="Maven Pro"/>
              <a:ea typeface="Maven Pro"/>
              <a:cs typeface="Maven Pro"/>
              <a:sym typeface="Maven Pro"/>
            </a:endParaRPr>
          </a:p>
          <a:p>
            <a:pPr indent="0" lvl="0" marL="0" rtl="0" algn="ctr">
              <a:spcBef>
                <a:spcPts val="1200"/>
              </a:spcBef>
              <a:spcAft>
                <a:spcPts val="0"/>
              </a:spcAft>
              <a:buNone/>
            </a:pPr>
            <a:r>
              <a:rPr lang="en">
                <a:solidFill>
                  <a:srgbClr val="434343"/>
                </a:solidFill>
                <a:latin typeface="Maven Pro"/>
                <a:ea typeface="Maven Pro"/>
                <a:cs typeface="Maven Pro"/>
                <a:sym typeface="Maven Pro"/>
              </a:rPr>
              <a:t>Python, Flask, FastAPI, Pytest, ReactJS, HTML, CSS</a:t>
            </a:r>
            <a:endParaRPr b="1">
              <a:solidFill>
                <a:srgbClr val="434343"/>
              </a:solidFill>
              <a:latin typeface="Maven Pro"/>
              <a:ea typeface="Maven Pro"/>
              <a:cs typeface="Maven Pro"/>
              <a:sym typeface="Maven Pro"/>
            </a:endParaRPr>
          </a:p>
          <a:p>
            <a:pPr indent="0" lvl="0" marL="0" rtl="0" algn="ctr">
              <a:spcBef>
                <a:spcPts val="1200"/>
              </a:spcBef>
              <a:spcAft>
                <a:spcPts val="0"/>
              </a:spcAft>
              <a:buNone/>
            </a:pPr>
            <a:r>
              <a:rPr b="1" lang="en">
                <a:solidFill>
                  <a:srgbClr val="434343"/>
                </a:solidFill>
                <a:latin typeface="Maven Pro"/>
                <a:ea typeface="Maven Pro"/>
                <a:cs typeface="Maven Pro"/>
                <a:sym typeface="Maven Pro"/>
              </a:rPr>
              <a:t>Artificial Intelligence: </a:t>
            </a:r>
            <a:endParaRPr b="1">
              <a:solidFill>
                <a:srgbClr val="434343"/>
              </a:solidFill>
              <a:latin typeface="Maven Pro"/>
              <a:ea typeface="Maven Pro"/>
              <a:cs typeface="Maven Pro"/>
              <a:sym typeface="Maven Pro"/>
            </a:endParaRPr>
          </a:p>
          <a:p>
            <a:pPr indent="0" lvl="0" marL="0" rtl="0" algn="ctr">
              <a:spcBef>
                <a:spcPts val="1200"/>
              </a:spcBef>
              <a:spcAft>
                <a:spcPts val="0"/>
              </a:spcAft>
              <a:buNone/>
            </a:pPr>
            <a:r>
              <a:rPr lang="en">
                <a:solidFill>
                  <a:srgbClr val="434343"/>
                </a:solidFill>
                <a:latin typeface="Maven Pro"/>
                <a:ea typeface="Maven Pro"/>
                <a:cs typeface="Maven Pro"/>
                <a:sym typeface="Maven Pro"/>
              </a:rPr>
              <a:t>TensorFlow, PyTorch, Chat GPT4o mini, BART, Claude</a:t>
            </a:r>
            <a:endParaRPr>
              <a:solidFill>
                <a:srgbClr val="434343"/>
              </a:solidFill>
              <a:latin typeface="Maven Pro"/>
              <a:ea typeface="Maven Pro"/>
              <a:cs typeface="Maven Pro"/>
              <a:sym typeface="Maven Pro"/>
            </a:endParaRPr>
          </a:p>
          <a:p>
            <a:pPr indent="0" lvl="0" marL="0" rtl="0" algn="ctr">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ctr">
              <a:spcBef>
                <a:spcPts val="1200"/>
              </a:spcBef>
              <a:spcAft>
                <a:spcPts val="1200"/>
              </a:spcAft>
              <a:buNone/>
            </a:pPr>
            <a:r>
              <a:rPr lang="en">
                <a:solidFill>
                  <a:srgbClr val="434343"/>
                </a:solidFill>
                <a:latin typeface="Maven Pro"/>
                <a:ea typeface="Maven Pro"/>
                <a:cs typeface="Maven Pro"/>
                <a:sym typeface="Maven Pro"/>
              </a:rPr>
              <a:t>Any additional technology we may discover and add as we move on to each sprints.</a:t>
            </a:r>
            <a:endParaRPr b="1">
              <a:solidFill>
                <a:srgbClr val="434343"/>
              </a:solidFill>
              <a:latin typeface="Maven Pro"/>
              <a:ea typeface="Maven Pro"/>
              <a:cs typeface="Maven Pro"/>
              <a:sym typeface="Maven Pro"/>
            </a:endParaRPr>
          </a:p>
        </p:txBody>
      </p:sp>
      <p:pic>
        <p:nvPicPr>
          <p:cNvPr id="398" name="Google Shape;398;p27"/>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4" name="Google Shape;404;p28"/>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Regular Expressions/Pattern Matching</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To recognize structure of, and extract information from, I-20 formatted forms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ChatGPT 4o mini/ BART/ Claude</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LLM’s (Large Language Models), minimally trained language models, to provide the basis of a custom-trained, immigration-oriented “knowledge base”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TensorFlow/ PyTorch: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rPr lang="en">
                <a:solidFill>
                  <a:srgbClr val="434343"/>
                </a:solidFill>
                <a:latin typeface="Maven Pro"/>
                <a:ea typeface="Maven Pro"/>
                <a:cs typeface="Maven Pro"/>
                <a:sym typeface="Maven Pro"/>
              </a:rPr>
              <a:t>Might be used for statistical/quantitative analysis and transformation, in order to augment LLMs’ capabilities</a:t>
            </a:r>
            <a:endParaRPr b="1">
              <a:solidFill>
                <a:srgbClr val="434343"/>
              </a:solidFill>
              <a:latin typeface="Maven Pro"/>
              <a:ea typeface="Maven Pro"/>
              <a:cs typeface="Maven Pro"/>
              <a:sym typeface="Maven Pro"/>
            </a:endParaRPr>
          </a:p>
        </p:txBody>
      </p:sp>
      <p:pic>
        <p:nvPicPr>
          <p:cNvPr id="405" name="Google Shape;405;p28"/>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1" name="Google Shape;411;p29"/>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Architecture Diagrams </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Context Diagram </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ER Diagram</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Sequence Diagram</a:t>
            </a:r>
            <a:r>
              <a:rPr b="1" lang="en">
                <a:solidFill>
                  <a:srgbClr val="434343"/>
                </a:solidFill>
                <a:latin typeface="Maven Pro"/>
                <a:ea typeface="Maven Pro"/>
                <a:cs typeface="Maven Pro"/>
                <a:sym typeface="Maven Pro"/>
              </a:rPr>
              <a:t> </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State Diagrams </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412" name="Google Shape;412;p29"/>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8" name="Google Shape;418;p30"/>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19" name="Google Shape;419;p30"/>
          <p:cNvPicPr preferRelativeResize="0"/>
          <p:nvPr/>
        </p:nvPicPr>
        <p:blipFill>
          <a:blip r:embed="rId4">
            <a:alphaModFix/>
          </a:blip>
          <a:stretch>
            <a:fillRect/>
          </a:stretch>
        </p:blipFill>
        <p:spPr>
          <a:xfrm>
            <a:off x="530875" y="1493450"/>
            <a:ext cx="7954799" cy="31098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5" name="Google Shape;425;p31"/>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26" name="Google Shape;426;p31"/>
          <p:cNvPicPr preferRelativeResize="0"/>
          <p:nvPr/>
        </p:nvPicPr>
        <p:blipFill>
          <a:blip r:embed="rId4">
            <a:alphaModFix/>
          </a:blip>
          <a:stretch>
            <a:fillRect/>
          </a:stretch>
        </p:blipFill>
        <p:spPr>
          <a:xfrm>
            <a:off x="1977125" y="1311000"/>
            <a:ext cx="4699528" cy="3240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285" name="Google Shape;285;p14"/>
          <p:cNvSpPr txBox="1"/>
          <p:nvPr>
            <p:ph idx="1" type="body"/>
          </p:nvPr>
        </p:nvSpPr>
        <p:spPr>
          <a:xfrm>
            <a:off x="1303800" y="1467050"/>
            <a:ext cx="7030500" cy="3064500"/>
          </a:xfrm>
          <a:prstGeom prst="rect">
            <a:avLst/>
          </a:prstGeom>
        </p:spPr>
        <p:txBody>
          <a:bodyPr anchorCtr="0" anchor="t" bIns="91425" lIns="91425" spcFirstLastPara="1" rIns="91425" wrap="square" tIns="91425">
            <a:normAutofit fontScale="62500" lnSpcReduction="20000"/>
          </a:bodyPr>
          <a:lstStyle/>
          <a:p>
            <a:pPr indent="-292193" lvl="0" marL="457200" rtl="0" algn="l">
              <a:spcBef>
                <a:spcPts val="120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Team Member Roles and </a:t>
            </a:r>
            <a:r>
              <a:rPr lang="en" sz="1602">
                <a:solidFill>
                  <a:srgbClr val="434343"/>
                </a:solidFill>
                <a:latin typeface="Maven Pro"/>
                <a:ea typeface="Maven Pro"/>
                <a:cs typeface="Maven Pro"/>
                <a:sym typeface="Maven Pro"/>
              </a:rPr>
              <a:t>Responsibilities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Improvements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Project Description</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Team Working Agreement</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Personas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MVP</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Technologies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Algorithms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Diagrams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Product Backlog</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Sprint 1 Backlog</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Metrics</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Retrospective</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Sprint 2 Planning and Commitment</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Project Demo</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Github link</a:t>
            </a:r>
            <a:endParaRPr sz="1602">
              <a:solidFill>
                <a:srgbClr val="434343"/>
              </a:solidFill>
              <a:latin typeface="Maven Pro"/>
              <a:ea typeface="Maven Pro"/>
              <a:cs typeface="Maven Pro"/>
              <a:sym typeface="Maven Pro"/>
            </a:endParaRPr>
          </a:p>
          <a:p>
            <a:pPr indent="-292193" lvl="0" marL="457200" rtl="0" algn="l">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Live Demo</a:t>
            </a:r>
            <a:endParaRPr sz="1602">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286" name="Google Shape;286;p14"/>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 Diagram (Entity-Relationship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2" name="Google Shape;432;p32"/>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33" name="Google Shape;433;p32"/>
          <p:cNvPicPr preferRelativeResize="0"/>
          <p:nvPr/>
        </p:nvPicPr>
        <p:blipFill>
          <a:blip r:embed="rId4">
            <a:alphaModFix/>
          </a:blip>
          <a:stretch>
            <a:fillRect/>
          </a:stretch>
        </p:blipFill>
        <p:spPr>
          <a:xfrm>
            <a:off x="2808425" y="1473200"/>
            <a:ext cx="3319358" cy="3240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9" name="Google Shape;439;p33"/>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40" name="Google Shape;440;p33"/>
          <p:cNvPicPr preferRelativeResize="0"/>
          <p:nvPr/>
        </p:nvPicPr>
        <p:blipFill>
          <a:blip r:embed="rId4">
            <a:alphaModFix/>
          </a:blip>
          <a:stretch>
            <a:fillRect/>
          </a:stretch>
        </p:blipFill>
        <p:spPr>
          <a:xfrm>
            <a:off x="1673138" y="1277200"/>
            <a:ext cx="5689629" cy="3240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6" name="Google Shape;446;p34"/>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47" name="Google Shape;447;p34"/>
          <p:cNvPicPr preferRelativeResize="0"/>
          <p:nvPr/>
        </p:nvPicPr>
        <p:blipFill>
          <a:blip r:embed="rId4">
            <a:alphaModFix/>
          </a:blip>
          <a:stretch>
            <a:fillRect/>
          </a:stretch>
        </p:blipFill>
        <p:spPr>
          <a:xfrm>
            <a:off x="2538075" y="1338025"/>
            <a:ext cx="3992651" cy="324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5"/>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453" name="Google Shape;453;p35"/>
          <p:cNvPicPr preferRelativeResize="0"/>
          <p:nvPr/>
        </p:nvPicPr>
        <p:blipFill>
          <a:blip r:embed="rId4">
            <a:alphaModFix/>
          </a:blip>
          <a:stretch>
            <a:fillRect/>
          </a:stretch>
        </p:blipFill>
        <p:spPr>
          <a:xfrm>
            <a:off x="2713800" y="0"/>
            <a:ext cx="3096774" cy="511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Stories  or Tasks committed for this Sprint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36"/>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85000" lnSpcReduction="1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a:t>
            </a:r>
            <a:r>
              <a:rPr lang="en" sz="1000">
                <a:solidFill>
                  <a:srgbClr val="000000"/>
                </a:solidFill>
                <a:highlight>
                  <a:srgbClr val="FFFFFF"/>
                </a:highlight>
                <a:latin typeface="Calibri"/>
                <a:ea typeface="Calibri"/>
                <a:cs typeface="Calibri"/>
                <a:sym typeface="Calibri"/>
              </a:rPr>
              <a:t> As an International Student, I want to upload my I-20 document, so that I can view my basic information (Name,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User can upload an I-20 PDF from the web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system extracts and displays Name and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3</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implement the PDF upload functionality on the frontend and backend, so that students can upload their documents.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Users can upload PDFs from the frontend.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backend processes uploaded documents.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5</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implement basic parsing functionality for I-20 documents, so that key fields (Name, DoB) can be extracted.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System parses I-20 documents and extracts Name and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Extracted information is displayed in the user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8</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b="1">
              <a:solidFill>
                <a:srgbClr val="434343"/>
              </a:solidFill>
              <a:latin typeface="Maven Pro"/>
              <a:ea typeface="Maven Pro"/>
              <a:cs typeface="Maven Pro"/>
              <a:sym typeface="Maven Pro"/>
            </a:endParaRPr>
          </a:p>
        </p:txBody>
      </p:sp>
      <p:pic>
        <p:nvPicPr>
          <p:cNvPr id="460" name="Google Shape;460;p36"/>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Stories  or Tasks committed for this Sprint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6" name="Google Shape;466;p37"/>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92500" lnSpcReduction="2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ensure the application has error handling during the document upload process, so that users receive appropriate feedback for failed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Clear error messages for upload issues (e.g., wrong file type, corrupted file).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system logs errors for troubleshooting.</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3</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set up the basic structure of the Flask backend, so that I can manage file uploads and communication between the frontend and backend.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Flask is set up with routes to handle file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backend communicates with the frontend for document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5</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Total Story Points for Sprint 1: 24 Story Points</a:t>
            </a:r>
            <a:endParaRPr b="1"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b="1">
              <a:solidFill>
                <a:srgbClr val="434343"/>
              </a:solidFill>
              <a:latin typeface="Maven Pro"/>
              <a:ea typeface="Maven Pro"/>
              <a:cs typeface="Maven Pro"/>
              <a:sym typeface="Maven Pro"/>
            </a:endParaRPr>
          </a:p>
        </p:txBody>
      </p:sp>
      <p:pic>
        <p:nvPicPr>
          <p:cNvPr id="467" name="Google Shape;467;p37"/>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Test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3" name="Google Shape;473;p38"/>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lnSpcReduction="2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an International Student, I want to upload my I-20 document, so that I can view my basic information (Name,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3</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Cases: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that a valid I-20 PDF is successfully uploaded.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Verify that the system correctly extracts the Name and Date of Birth from the document.</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Ensure that the extracted data is accurately displayed in the user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how the system behaves when an invalid document is uploaded (e.g., incorrect format, corrupted file).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implement the PDF upload functionality on the frontend and backend, so that students can upload their documents.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5</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Cases: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the PDF upload functionality from the frontend.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Verify that the backend successfully receives and processes uploaded files.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for the correct response when an unsupported file type is uploaded.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Check that files larger than the size limit trigger an appropriate error message.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p:txBody>
      </p:sp>
      <p:pic>
        <p:nvPicPr>
          <p:cNvPr id="474" name="Google Shape;474;p38"/>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Test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0" name="Google Shape;480;p39"/>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92500" lnSpcReduction="2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implement basic parsing functionality for I-20 documents, so that key fields (Name, DoB) can be extracted.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8</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Cases: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the system’s ability to parse different I-20 PDFs (valid variations).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Verify the accuracy of the extracted Name and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Ensure that extracted data is displayed correctly in the UI.</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how the parser handles incomplete or incorrectly formatted I-20s.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ensure the application has error handling during the document upload process, so that users receive appropriate feedback for failed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3</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Cases: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the system’s response to uploading unsupported file types.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Verify that corrupted or invalid files trigger appropriate error messages.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Ensure that error messages are user-friendly and informative.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Check that the system logs errors appropriately for further debugging.</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p:txBody>
      </p:sp>
      <p:pic>
        <p:nvPicPr>
          <p:cNvPr id="481" name="Google Shape;481;p39"/>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Test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40"/>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set up the basic structure of the Flask backend, so that I can manage file uploads and communication between the frontend and backend.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Story Points: 5</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Cases: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that Flask is properly set up and handles HTTP requests correctly.</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Verify that the backend routes handle document upload requests successfully.</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Check that the backend returns appropriate success or error messages to the frontend.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Test communication between the frontend and backend during the file upload process.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p:txBody>
      </p:sp>
      <p:pic>
        <p:nvPicPr>
          <p:cNvPr id="488" name="Google Shape;488;p40"/>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Stories completed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41"/>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92500" lnSpcReduction="2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an International Student, I want to upload my I-20 document, so that I can view my basic information (Name,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User can successfully upload an I-20 PDF from the web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system extracts and displays the Name and Date of Birth from the uploaded document.</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Status: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implement the PDF upload functionality on the frontend and backend, so that students can upload their documents.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Users can upload PDFs from the frontend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Backend successfully processes uploaded documents, handling the files appropriately.</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Status: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a:t>
            </a:r>
            <a:r>
              <a:rPr lang="en" sz="1000">
                <a:solidFill>
                  <a:srgbClr val="000000"/>
                </a:solidFill>
                <a:highlight>
                  <a:srgbClr val="FFFFFF"/>
                </a:highlight>
                <a:latin typeface="Calibri"/>
                <a:ea typeface="Calibri"/>
                <a:cs typeface="Calibri"/>
                <a:sym typeface="Calibri"/>
              </a:rPr>
              <a:t> As a developer, I want to implement basic parsing functionality for I-20 documents, so that key fields (Name, DoB) can be extracted.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System parses I-20 documents and correctly extracts Name and Date of Birth.</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Extracted information is displayed in the frontend user interface.</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Status: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p:txBody>
      </p:sp>
      <p:pic>
        <p:nvPicPr>
          <p:cNvPr id="495" name="Google Shape;495;p41"/>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19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Member Roles and Responsibilities</a:t>
            </a:r>
            <a:endParaRPr/>
          </a:p>
          <a:p>
            <a:pPr indent="0" lvl="0" marL="0" rtl="0" algn="l">
              <a:spcBef>
                <a:spcPts val="0"/>
              </a:spcBef>
              <a:spcAft>
                <a:spcPts val="0"/>
              </a:spcAft>
              <a:buNone/>
            </a:pPr>
            <a:r>
              <a:t/>
            </a:r>
            <a:endParaRPr/>
          </a:p>
        </p:txBody>
      </p:sp>
      <p:sp>
        <p:nvSpPr>
          <p:cNvPr id="292" name="Google Shape;292;p15"/>
          <p:cNvSpPr txBox="1"/>
          <p:nvPr>
            <p:ph idx="1" type="body"/>
          </p:nvPr>
        </p:nvSpPr>
        <p:spPr>
          <a:xfrm>
            <a:off x="1303800" y="2086500"/>
            <a:ext cx="1250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sz="1000">
                <a:solidFill>
                  <a:srgbClr val="434343"/>
                </a:solidFill>
                <a:latin typeface="Maven Pro"/>
                <a:ea typeface="Maven Pro"/>
                <a:cs typeface="Maven Pro"/>
                <a:sym typeface="Maven Pro"/>
              </a:rPr>
              <a:t>Matt Borkowski </a:t>
            </a:r>
            <a:endParaRPr sz="10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Developer</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rPr b="1" lang="en" sz="1100">
                <a:solidFill>
                  <a:srgbClr val="434343"/>
                </a:solidFill>
                <a:latin typeface="Maven Pro"/>
                <a:ea typeface="Maven Pro"/>
                <a:cs typeface="Maven Pro"/>
                <a:sym typeface="Maven Pro"/>
              </a:rPr>
              <a:t>SCRUM Master</a:t>
            </a:r>
            <a:endParaRPr b="1" sz="1100">
              <a:solidFill>
                <a:srgbClr val="434343"/>
              </a:solidFill>
              <a:latin typeface="Maven Pro"/>
              <a:ea typeface="Maven Pro"/>
              <a:cs typeface="Maven Pro"/>
              <a:sym typeface="Maven Pro"/>
            </a:endParaRPr>
          </a:p>
        </p:txBody>
      </p:sp>
      <p:sp>
        <p:nvSpPr>
          <p:cNvPr id="293" name="Google Shape;293;p15"/>
          <p:cNvSpPr txBox="1"/>
          <p:nvPr>
            <p:ph idx="1" type="body"/>
          </p:nvPr>
        </p:nvSpPr>
        <p:spPr>
          <a:xfrm>
            <a:off x="2756825" y="2086500"/>
            <a:ext cx="1250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000"/>
              <a:t>Miles ZhengFerrari</a:t>
            </a:r>
            <a:endParaRPr sz="1000"/>
          </a:p>
          <a:p>
            <a:pPr indent="0" lvl="0" marL="0" rtl="0" algn="l">
              <a:spcBef>
                <a:spcPts val="1200"/>
              </a:spcBef>
              <a:spcAft>
                <a:spcPts val="0"/>
              </a:spcAft>
              <a:buNone/>
            </a:pPr>
            <a:r>
              <a:rPr b="1" lang="en">
                <a:solidFill>
                  <a:srgbClr val="434343"/>
                </a:solidFill>
                <a:latin typeface="Maven Pro"/>
                <a:ea typeface="Maven Pro"/>
                <a:cs typeface="Maven Pro"/>
                <a:sym typeface="Maven Pro"/>
              </a:rPr>
              <a:t>Developer</a:t>
            </a:r>
            <a:r>
              <a:rPr lang="en"/>
              <a:t> </a:t>
            </a:r>
            <a:endParaRPr/>
          </a:p>
          <a:p>
            <a:pPr indent="0" lvl="0" marL="0" rtl="0" algn="l">
              <a:spcBef>
                <a:spcPts val="1200"/>
              </a:spcBef>
              <a:spcAft>
                <a:spcPts val="1200"/>
              </a:spcAft>
              <a:buNone/>
            </a:pPr>
            <a:r>
              <a:rPr b="1" lang="en" sz="1100">
                <a:solidFill>
                  <a:srgbClr val="434343"/>
                </a:solidFill>
                <a:latin typeface="Maven Pro"/>
                <a:ea typeface="Maven Pro"/>
                <a:cs typeface="Maven Pro"/>
                <a:sym typeface="Maven Pro"/>
              </a:rPr>
              <a:t>Team Leader</a:t>
            </a:r>
            <a:endParaRPr sz="1100"/>
          </a:p>
        </p:txBody>
      </p:sp>
      <p:sp>
        <p:nvSpPr>
          <p:cNvPr id="294" name="Google Shape;294;p15"/>
          <p:cNvSpPr txBox="1"/>
          <p:nvPr>
            <p:ph idx="1" type="body"/>
          </p:nvPr>
        </p:nvSpPr>
        <p:spPr>
          <a:xfrm>
            <a:off x="4209850" y="2086500"/>
            <a:ext cx="1250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000"/>
              <a:t>Nuvorish  Paul </a:t>
            </a:r>
            <a:endParaRPr sz="1000"/>
          </a:p>
          <a:p>
            <a:pPr indent="0" lvl="0" marL="0" rtl="0" algn="l">
              <a:spcBef>
                <a:spcPts val="1200"/>
              </a:spcBef>
              <a:spcAft>
                <a:spcPts val="1200"/>
              </a:spcAft>
              <a:buNone/>
            </a:pPr>
            <a:r>
              <a:rPr b="1" lang="en">
                <a:solidFill>
                  <a:srgbClr val="434343"/>
                </a:solidFill>
                <a:latin typeface="Maven Pro"/>
                <a:ea typeface="Maven Pro"/>
                <a:cs typeface="Maven Pro"/>
                <a:sym typeface="Maven Pro"/>
              </a:rPr>
              <a:t>Developer</a:t>
            </a:r>
            <a:endParaRPr/>
          </a:p>
        </p:txBody>
      </p:sp>
      <p:sp>
        <p:nvSpPr>
          <p:cNvPr id="295" name="Google Shape;295;p15"/>
          <p:cNvSpPr txBox="1"/>
          <p:nvPr>
            <p:ph idx="1" type="body"/>
          </p:nvPr>
        </p:nvSpPr>
        <p:spPr>
          <a:xfrm>
            <a:off x="5689400" y="2086500"/>
            <a:ext cx="1250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000"/>
              <a:t>Raj Rahul Parekh</a:t>
            </a:r>
            <a:endParaRPr sz="1000"/>
          </a:p>
          <a:p>
            <a:pPr indent="0" lvl="0" marL="0" rtl="0" algn="l">
              <a:spcBef>
                <a:spcPts val="1200"/>
              </a:spcBef>
              <a:spcAft>
                <a:spcPts val="1200"/>
              </a:spcAft>
              <a:buNone/>
            </a:pPr>
            <a:r>
              <a:rPr b="1" lang="en">
                <a:solidFill>
                  <a:srgbClr val="434343"/>
                </a:solidFill>
                <a:latin typeface="Maven Pro"/>
                <a:ea typeface="Maven Pro"/>
                <a:cs typeface="Maven Pro"/>
                <a:sym typeface="Maven Pro"/>
              </a:rPr>
              <a:t>Developer</a:t>
            </a:r>
            <a:endParaRPr/>
          </a:p>
        </p:txBody>
      </p:sp>
      <p:sp>
        <p:nvSpPr>
          <p:cNvPr id="296" name="Google Shape;296;p15"/>
          <p:cNvSpPr txBox="1"/>
          <p:nvPr>
            <p:ph idx="1" type="body"/>
          </p:nvPr>
        </p:nvSpPr>
        <p:spPr>
          <a:xfrm>
            <a:off x="7083900" y="2086500"/>
            <a:ext cx="1516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000"/>
              <a:t>Santhosh Charudatta</a:t>
            </a:r>
            <a:endParaRPr sz="1000"/>
          </a:p>
          <a:p>
            <a:pPr indent="0" lvl="0" marL="0" rtl="0" algn="l">
              <a:spcBef>
                <a:spcPts val="1200"/>
              </a:spcBef>
              <a:spcAft>
                <a:spcPts val="1200"/>
              </a:spcAft>
              <a:buNone/>
            </a:pPr>
            <a:r>
              <a:rPr b="1" lang="en">
                <a:solidFill>
                  <a:srgbClr val="434343"/>
                </a:solidFill>
                <a:latin typeface="Maven Pro"/>
                <a:ea typeface="Maven Pro"/>
                <a:cs typeface="Maven Pro"/>
                <a:sym typeface="Maven Pro"/>
              </a:rPr>
              <a:t>Developer</a:t>
            </a:r>
            <a:endParaRPr/>
          </a:p>
        </p:txBody>
      </p:sp>
      <p:sp>
        <p:nvSpPr>
          <p:cNvPr id="297" name="Google Shape;297;p15"/>
          <p:cNvSpPr txBox="1"/>
          <p:nvPr/>
        </p:nvSpPr>
        <p:spPr>
          <a:xfrm>
            <a:off x="1271100" y="4354725"/>
            <a:ext cx="6786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2"/>
                </a:solidFill>
                <a:latin typeface="Nunito"/>
                <a:ea typeface="Nunito"/>
                <a:cs typeface="Nunito"/>
                <a:sym typeface="Nunito"/>
              </a:rPr>
              <a:t>All team members collaborate as developers, contributing to coding, testing, and feature development.</a:t>
            </a:r>
            <a:endParaRPr i="1" sz="1300">
              <a:solidFill>
                <a:schemeClr val="dk2"/>
              </a:solidFill>
              <a:latin typeface="Nunito"/>
              <a:ea typeface="Nunito"/>
              <a:cs typeface="Nunito"/>
              <a:sym typeface="Nunito"/>
            </a:endParaRPr>
          </a:p>
        </p:txBody>
      </p:sp>
      <p:pic>
        <p:nvPicPr>
          <p:cNvPr id="298" name="Google Shape;298;p15"/>
          <p:cNvPicPr preferRelativeResize="0"/>
          <p:nvPr/>
        </p:nvPicPr>
        <p:blipFill>
          <a:blip r:embed="rId3">
            <a:alphaModFix/>
          </a:blip>
          <a:stretch>
            <a:fillRect/>
          </a:stretch>
        </p:blipFill>
        <p:spPr>
          <a:xfrm>
            <a:off x="5601200" y="1490225"/>
            <a:ext cx="1341750" cy="1736752"/>
          </a:xfrm>
          <a:prstGeom prst="rect">
            <a:avLst/>
          </a:prstGeom>
          <a:noFill/>
          <a:ln>
            <a:noFill/>
          </a:ln>
        </p:spPr>
      </p:pic>
      <p:pic>
        <p:nvPicPr>
          <p:cNvPr id="299" name="Google Shape;299;p15"/>
          <p:cNvPicPr preferRelativeResize="0"/>
          <p:nvPr/>
        </p:nvPicPr>
        <p:blipFill rotWithShape="1">
          <a:blip r:embed="rId4">
            <a:alphaModFix/>
          </a:blip>
          <a:srcRect b="0" l="14111" r="0" t="11386"/>
          <a:stretch/>
        </p:blipFill>
        <p:spPr>
          <a:xfrm>
            <a:off x="2742325" y="1490225"/>
            <a:ext cx="1288026" cy="1736751"/>
          </a:xfrm>
          <a:prstGeom prst="rect">
            <a:avLst/>
          </a:prstGeom>
          <a:noFill/>
          <a:ln>
            <a:noFill/>
          </a:ln>
        </p:spPr>
      </p:pic>
      <p:pic>
        <p:nvPicPr>
          <p:cNvPr id="300" name="Google Shape;300;p15"/>
          <p:cNvPicPr preferRelativeResize="0"/>
          <p:nvPr/>
        </p:nvPicPr>
        <p:blipFill rotWithShape="1">
          <a:blip r:embed="rId5">
            <a:alphaModFix/>
          </a:blip>
          <a:srcRect b="22364" l="20008" r="19322" t="18153"/>
          <a:stretch/>
        </p:blipFill>
        <p:spPr>
          <a:xfrm>
            <a:off x="8259600" y="4276425"/>
            <a:ext cx="884400" cy="867075"/>
          </a:xfrm>
          <a:prstGeom prst="rect">
            <a:avLst/>
          </a:prstGeom>
          <a:noFill/>
          <a:ln>
            <a:noFill/>
          </a:ln>
        </p:spPr>
      </p:pic>
      <p:pic>
        <p:nvPicPr>
          <p:cNvPr id="301" name="Google Shape;301;p15"/>
          <p:cNvPicPr preferRelativeResize="0"/>
          <p:nvPr/>
        </p:nvPicPr>
        <p:blipFill>
          <a:blip r:embed="rId6">
            <a:alphaModFix/>
          </a:blip>
          <a:stretch>
            <a:fillRect/>
          </a:stretch>
        </p:blipFill>
        <p:spPr>
          <a:xfrm>
            <a:off x="7168950" y="1490234"/>
            <a:ext cx="1250400" cy="1736740"/>
          </a:xfrm>
          <a:prstGeom prst="rect">
            <a:avLst/>
          </a:prstGeom>
          <a:noFill/>
          <a:ln>
            <a:noFill/>
          </a:ln>
        </p:spPr>
      </p:pic>
      <p:pic>
        <p:nvPicPr>
          <p:cNvPr id="302" name="Google Shape;302;p15"/>
          <p:cNvPicPr preferRelativeResize="0"/>
          <p:nvPr/>
        </p:nvPicPr>
        <p:blipFill>
          <a:blip r:embed="rId7">
            <a:alphaModFix/>
          </a:blip>
          <a:stretch>
            <a:fillRect/>
          </a:stretch>
        </p:blipFill>
        <p:spPr>
          <a:xfrm>
            <a:off x="4189000" y="1496050"/>
            <a:ext cx="1288025" cy="1725100"/>
          </a:xfrm>
          <a:prstGeom prst="rect">
            <a:avLst/>
          </a:prstGeom>
          <a:noFill/>
          <a:ln>
            <a:noFill/>
          </a:ln>
        </p:spPr>
      </p:pic>
      <p:pic>
        <p:nvPicPr>
          <p:cNvPr id="303" name="Google Shape;303;p15"/>
          <p:cNvPicPr preferRelativeResize="0"/>
          <p:nvPr/>
        </p:nvPicPr>
        <p:blipFill rotWithShape="1">
          <a:blip r:embed="rId8">
            <a:alphaModFix/>
          </a:blip>
          <a:srcRect b="0" l="38130" r="10341" t="0"/>
          <a:stretch/>
        </p:blipFill>
        <p:spPr>
          <a:xfrm>
            <a:off x="1234825" y="1496050"/>
            <a:ext cx="1341748" cy="1725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1  Backlog </a:t>
            </a:r>
            <a:endParaRPr/>
          </a:p>
          <a:p>
            <a:pPr indent="0" lvl="0" marL="0" rtl="0" algn="l">
              <a:spcBef>
                <a:spcPts val="0"/>
              </a:spcBef>
              <a:spcAft>
                <a:spcPts val="0"/>
              </a:spcAft>
              <a:buNone/>
            </a:pPr>
            <a:r>
              <a:rPr lang="en"/>
              <a:t>Stories completed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1" name="Google Shape;501;p42"/>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lnSpcReduction="20000"/>
          </a:bodyPr>
          <a:lstStyle/>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ensure the application has error handling during the document upload process, so that users receive appropriate feedback for failed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Clear error messages are displayed for invalid uploads (e.g., wrong file types, corrupted files).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The system logs errors for troubleshooting purposes.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Status: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User Story: </a:t>
            </a:r>
            <a:r>
              <a:rPr lang="en" sz="1000">
                <a:solidFill>
                  <a:srgbClr val="000000"/>
                </a:solidFill>
                <a:highlight>
                  <a:srgbClr val="FFFFFF"/>
                </a:highlight>
                <a:latin typeface="Calibri"/>
                <a:ea typeface="Calibri"/>
                <a:cs typeface="Calibri"/>
                <a:sym typeface="Calibri"/>
              </a:rPr>
              <a:t>As a developer, I want to set up the basic structure of the Flask backend, so that I can manage file uploads and communication between the frontend and backend.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Acceptance Criteria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Flask is fully set up with routes for handling file uploads.</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Backend and frontend communicate successfully, with files uploading and processing properly.</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lang="en" sz="1000">
                <a:solidFill>
                  <a:srgbClr val="000000"/>
                </a:solidFill>
                <a:highlight>
                  <a:srgbClr val="FFFFFF"/>
                </a:highlight>
                <a:latin typeface="Calibri"/>
                <a:ea typeface="Calibri"/>
                <a:cs typeface="Calibri"/>
                <a:sym typeface="Calibri"/>
              </a:rPr>
              <a:t>Status: Completed</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Total Completed Stories: 5 Stories (24 Story Points)</a:t>
            </a:r>
            <a:endParaRPr b="1"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rPr b="1" lang="en" sz="1000">
                <a:solidFill>
                  <a:srgbClr val="000000"/>
                </a:solidFill>
                <a:highlight>
                  <a:srgbClr val="FFFFFF"/>
                </a:highlight>
                <a:latin typeface="Calibri"/>
                <a:ea typeface="Calibri"/>
                <a:cs typeface="Calibri"/>
                <a:sym typeface="Calibri"/>
              </a:rPr>
              <a:t>Total Stories not completed: 0</a:t>
            </a:r>
            <a:endParaRPr b="1"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a:p>
            <a:pPr indent="0" lvl="0" marL="25400" marR="25400" rtl="0" algn="l">
              <a:spcBef>
                <a:spcPts val="0"/>
              </a:spcBef>
              <a:spcAft>
                <a:spcPts val="0"/>
              </a:spcAft>
              <a:buNone/>
            </a:pPr>
            <a:r>
              <a:t/>
            </a:r>
            <a:endParaRPr sz="1000">
              <a:solidFill>
                <a:srgbClr val="000000"/>
              </a:solidFill>
              <a:highlight>
                <a:srgbClr val="FFFFFF"/>
              </a:highlight>
              <a:latin typeface="Calibri"/>
              <a:ea typeface="Calibri"/>
              <a:cs typeface="Calibri"/>
              <a:sym typeface="Calibri"/>
            </a:endParaRPr>
          </a:p>
        </p:txBody>
      </p:sp>
      <p:pic>
        <p:nvPicPr>
          <p:cNvPr id="502" name="Google Shape;502;p42"/>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8" name="Google Shape;508;p43"/>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000000"/>
                </a:solidFill>
                <a:latin typeface="Calibri"/>
                <a:ea typeface="Calibri"/>
                <a:cs typeface="Calibri"/>
                <a:sym typeface="Calibri"/>
              </a:rPr>
              <a:t>Team Velocity - Sprint 1</a:t>
            </a:r>
            <a:endParaRPr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0"/>
              </a:spcAft>
              <a:buNone/>
            </a:pPr>
            <a:r>
              <a:rPr b="1" lang="en" sz="1000">
                <a:solidFill>
                  <a:srgbClr val="000000"/>
                </a:solidFill>
                <a:latin typeface="Calibri"/>
                <a:ea typeface="Calibri"/>
                <a:cs typeface="Calibri"/>
                <a:sym typeface="Calibri"/>
              </a:rPr>
              <a:t>Details:</a:t>
            </a:r>
            <a:endParaRPr b="1"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0"/>
              </a:spcAft>
              <a:buNone/>
            </a:pPr>
            <a:r>
              <a:rPr lang="en" sz="1000">
                <a:solidFill>
                  <a:srgbClr val="000000"/>
                </a:solidFill>
                <a:latin typeface="Calibri"/>
                <a:ea typeface="Calibri"/>
                <a:cs typeface="Calibri"/>
                <a:sym typeface="Calibri"/>
              </a:rPr>
              <a:t>The team successfully completed 5 user stories, focusing on core functionalities like PDF uploads, document parsing, and error handling.</a:t>
            </a:r>
            <a:endParaRPr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0"/>
              </a:spcAft>
              <a:buNone/>
            </a:pPr>
            <a:r>
              <a:rPr lang="en" sz="1000">
                <a:solidFill>
                  <a:srgbClr val="000000"/>
                </a:solidFill>
                <a:latin typeface="Calibri"/>
                <a:ea typeface="Calibri"/>
                <a:cs typeface="Calibri"/>
                <a:sym typeface="Calibri"/>
              </a:rPr>
              <a:t>Story points are based on the complexity and effort required for each story, not the number of issues.</a:t>
            </a:r>
            <a:endParaRPr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ctr">
              <a:spcBef>
                <a:spcPts val="0"/>
              </a:spcBef>
              <a:spcAft>
                <a:spcPts val="0"/>
              </a:spcAft>
              <a:buNone/>
            </a:pPr>
            <a:r>
              <a:rPr b="1" lang="en" sz="1000">
                <a:solidFill>
                  <a:srgbClr val="000000"/>
                </a:solidFill>
                <a:latin typeface="Calibri"/>
                <a:ea typeface="Calibri"/>
                <a:cs typeface="Calibri"/>
                <a:sym typeface="Calibri"/>
              </a:rPr>
              <a:t>Total Story Points: 24 Story Points</a:t>
            </a:r>
            <a:endParaRPr b="1"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1200"/>
              </a:spcAft>
              <a:buNone/>
            </a:pPr>
            <a:r>
              <a:t/>
            </a:r>
            <a:endParaRPr sz="1000">
              <a:solidFill>
                <a:srgbClr val="000000"/>
              </a:solidFill>
              <a:highlight>
                <a:srgbClr val="FFFFFF"/>
              </a:highlight>
              <a:latin typeface="Calibri"/>
              <a:ea typeface="Calibri"/>
              <a:cs typeface="Calibri"/>
              <a:sym typeface="Calibri"/>
            </a:endParaRPr>
          </a:p>
        </p:txBody>
      </p:sp>
      <p:pic>
        <p:nvPicPr>
          <p:cNvPr id="509" name="Google Shape;509;p43"/>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15" name="Google Shape;515;p44"/>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516" name="Google Shape;516;p44"/>
          <p:cNvPicPr preferRelativeResize="0"/>
          <p:nvPr/>
        </p:nvPicPr>
        <p:blipFill>
          <a:blip r:embed="rId4">
            <a:alphaModFix/>
          </a:blip>
          <a:stretch>
            <a:fillRect/>
          </a:stretch>
        </p:blipFill>
        <p:spPr>
          <a:xfrm>
            <a:off x="1368900" y="1250150"/>
            <a:ext cx="5983749" cy="38933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2" name="Google Shape;522;p45"/>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500">
                <a:solidFill>
                  <a:srgbClr val="000000"/>
                </a:solidFill>
                <a:latin typeface="Calibri"/>
                <a:ea typeface="Calibri"/>
                <a:cs typeface="Calibri"/>
                <a:sym typeface="Calibri"/>
              </a:rPr>
              <a:t>Completed/Committed Ratio: </a:t>
            </a:r>
            <a:endParaRPr b="1" sz="1500">
              <a:solidFill>
                <a:srgbClr val="000000"/>
              </a:solidFill>
              <a:latin typeface="Calibri"/>
              <a:ea typeface="Calibri"/>
              <a:cs typeface="Calibri"/>
              <a:sym typeface="Calibri"/>
            </a:endParaRPr>
          </a:p>
          <a:p>
            <a:pPr indent="0" lvl="0" marL="0" rtl="0" algn="ctr">
              <a:spcBef>
                <a:spcPts val="0"/>
              </a:spcBef>
              <a:spcAft>
                <a:spcPts val="0"/>
              </a:spcAft>
              <a:buNone/>
            </a:pPr>
            <a:r>
              <a:t/>
            </a:r>
            <a:endParaRPr b="1" sz="1500">
              <a:solidFill>
                <a:srgbClr val="000000"/>
              </a:solidFill>
              <a:latin typeface="Calibri"/>
              <a:ea typeface="Calibri"/>
              <a:cs typeface="Calibri"/>
              <a:sym typeface="Calibri"/>
            </a:endParaRPr>
          </a:p>
          <a:p>
            <a:pPr indent="0" lvl="0" marL="0" rtl="0" algn="ctr">
              <a:spcBef>
                <a:spcPts val="0"/>
              </a:spcBef>
              <a:spcAft>
                <a:spcPts val="0"/>
              </a:spcAft>
              <a:buNone/>
            </a:pPr>
            <a:r>
              <a:rPr b="1" lang="en" sz="1500">
                <a:solidFill>
                  <a:srgbClr val="000000"/>
                </a:solidFill>
                <a:latin typeface="Calibri"/>
                <a:ea typeface="Calibri"/>
                <a:cs typeface="Calibri"/>
                <a:sym typeface="Calibri"/>
              </a:rPr>
              <a:t>24/24 = 100%</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Calibri"/>
              <a:ea typeface="Calibri"/>
              <a:cs typeface="Calibri"/>
              <a:sym typeface="Calibri"/>
            </a:endParaRPr>
          </a:p>
          <a:p>
            <a:pPr indent="0" lvl="0" marL="0" rtl="0" algn="l">
              <a:spcBef>
                <a:spcPts val="0"/>
              </a:spcBef>
              <a:spcAft>
                <a:spcPts val="1200"/>
              </a:spcAft>
              <a:buNone/>
            </a:pPr>
            <a:r>
              <a:t/>
            </a:r>
            <a:endParaRPr sz="1000">
              <a:solidFill>
                <a:srgbClr val="000000"/>
              </a:solidFill>
              <a:highlight>
                <a:srgbClr val="FFFFFF"/>
              </a:highlight>
              <a:latin typeface="Calibri"/>
              <a:ea typeface="Calibri"/>
              <a:cs typeface="Calibri"/>
              <a:sym typeface="Calibri"/>
            </a:endParaRPr>
          </a:p>
        </p:txBody>
      </p:sp>
      <p:pic>
        <p:nvPicPr>
          <p:cNvPr id="523" name="Google Shape;523;p45"/>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Retrospective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9" name="Google Shape;529;p46"/>
          <p:cNvSpPr txBox="1"/>
          <p:nvPr>
            <p:ph idx="1" type="body"/>
          </p:nvPr>
        </p:nvSpPr>
        <p:spPr>
          <a:xfrm>
            <a:off x="1303775" y="1219175"/>
            <a:ext cx="22392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What Went Well?</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Completed all tasks successfully.</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On time for all scheduled meetings.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Gained a solid understanding of agile methodology.</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Each team member delivered quality work.</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Successfully designed and planned an MVP.</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a:solidFill>
                <a:srgbClr val="434343"/>
              </a:solidFill>
              <a:latin typeface="Maven Pro"/>
              <a:ea typeface="Maven Pro"/>
              <a:cs typeface="Maven Pro"/>
              <a:sym typeface="Maven Pro"/>
            </a:endParaRPr>
          </a:p>
        </p:txBody>
      </p:sp>
      <p:pic>
        <p:nvPicPr>
          <p:cNvPr id="530" name="Google Shape;530;p46"/>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
        <p:nvSpPr>
          <p:cNvPr id="531" name="Google Shape;531;p46"/>
          <p:cNvSpPr txBox="1"/>
          <p:nvPr>
            <p:ph idx="1" type="body"/>
          </p:nvPr>
        </p:nvSpPr>
        <p:spPr>
          <a:xfrm>
            <a:off x="3752000" y="1219175"/>
            <a:ext cx="22392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What Can Be Improved?</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Overestimated tasks; could have accomplished more.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Overstated effort due to lack of capacity planning experience.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Incomplete velocity data, expected for a new team.</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Could improve respecting deadlines.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Enhance workload distribution and collaboration.</a:t>
            </a:r>
            <a:endParaRPr>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a:solidFill>
                <a:srgbClr val="434343"/>
              </a:solidFill>
              <a:latin typeface="Maven Pro"/>
              <a:ea typeface="Maven Pro"/>
              <a:cs typeface="Maven Pro"/>
              <a:sym typeface="Maven Pro"/>
            </a:endParaRPr>
          </a:p>
        </p:txBody>
      </p:sp>
      <p:sp>
        <p:nvSpPr>
          <p:cNvPr id="532" name="Google Shape;532;p46"/>
          <p:cNvSpPr txBox="1"/>
          <p:nvPr>
            <p:ph idx="1" type="body"/>
          </p:nvPr>
        </p:nvSpPr>
        <p:spPr>
          <a:xfrm>
            <a:off x="6200225" y="1219175"/>
            <a:ext cx="22392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Actionable Items:</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Start recording demo videos 48 hours prior to deadlines.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Develop a structure and mechanisms for team accountability.</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Improve capacity planning to better estimate task effort and timelines.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Continue refining workload distribution to ensure balanced collaboration.</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a:solidFill>
                <a:srgbClr val="434343"/>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Planning and Commitment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8" name="Google Shape;538;p47"/>
          <p:cNvSpPr txBox="1"/>
          <p:nvPr>
            <p:ph idx="1" type="body"/>
          </p:nvPr>
        </p:nvSpPr>
        <p:spPr>
          <a:xfrm>
            <a:off x="1303800" y="1219175"/>
            <a:ext cx="7030500" cy="385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700">
                <a:solidFill>
                  <a:srgbClr val="434343"/>
                </a:solidFill>
                <a:latin typeface="Maven Pro"/>
                <a:ea typeface="Maven Pro"/>
                <a:cs typeface="Maven Pro"/>
                <a:sym typeface="Maven Pro"/>
              </a:rPr>
              <a:t>Sprint 2: I-94 Parsing &amp; AI Component</a:t>
            </a:r>
            <a:endParaRPr b="1"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b="1" lang="en" sz="700">
                <a:solidFill>
                  <a:srgbClr val="434343"/>
                </a:solidFill>
                <a:latin typeface="Maven Pro"/>
                <a:ea typeface="Maven Pro"/>
                <a:cs typeface="Maven Pro"/>
                <a:sym typeface="Maven Pro"/>
              </a:rPr>
              <a:t>User Story: As an Adviser, I want the system to parse both I-20 and I-94 documents, so that I can assist students with multiple types of immigration paperwork.</a:t>
            </a:r>
            <a:endParaRPr b="1"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Acceptance Criteria:</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The system can handle and parse I-20 and I-94 documents.</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Extract key fields like Visa Status, Admission Date, and School Name.</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b="1" lang="en" sz="700">
                <a:solidFill>
                  <a:srgbClr val="434343"/>
                </a:solidFill>
                <a:latin typeface="Maven Pro"/>
                <a:ea typeface="Maven Pro"/>
                <a:cs typeface="Maven Pro"/>
                <a:sym typeface="Maven Pro"/>
              </a:rPr>
              <a:t>User Story: As an International Student, I want personalized immigration advice based on my I-20 and I-94, so that I can understand my visa status.</a:t>
            </a:r>
            <a:endParaRPr b="1"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Acceptance Criteria:</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System provides AI-driven basic immigration advice using parsed data from I-20 and I-94.</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b="1" lang="en" sz="700">
                <a:solidFill>
                  <a:srgbClr val="434343"/>
                </a:solidFill>
                <a:latin typeface="Maven Pro"/>
                <a:ea typeface="Maven Pro"/>
                <a:cs typeface="Maven Pro"/>
                <a:sym typeface="Maven Pro"/>
              </a:rPr>
              <a:t>User Story: As a developer, I want to enhance the database to store more fields from I-94 documents, so that we can maintain accurate records of both I-20 and I-94 data.</a:t>
            </a:r>
            <a:endParaRPr b="1"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Acceptance Criteria:</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Database includes fields from both I-20 and I-94.</a:t>
            </a:r>
            <a:endParaRPr sz="700">
              <a:solidFill>
                <a:srgbClr val="434343"/>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700">
                <a:solidFill>
                  <a:srgbClr val="434343"/>
                </a:solidFill>
                <a:latin typeface="Maven Pro"/>
                <a:ea typeface="Maven Pro"/>
                <a:cs typeface="Maven Pro"/>
                <a:sym typeface="Maven Pro"/>
              </a:rPr>
              <a:t>Data is stored in a way that it can be retrieved efficiently for advising.</a:t>
            </a:r>
            <a:endParaRPr sz="7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0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sz="10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a:solidFill>
                <a:srgbClr val="434343"/>
              </a:solidFill>
              <a:latin typeface="Maven Pro"/>
              <a:ea typeface="Maven Pro"/>
              <a:cs typeface="Maven Pro"/>
              <a:sym typeface="Maven Pro"/>
            </a:endParaRPr>
          </a:p>
        </p:txBody>
      </p:sp>
      <p:pic>
        <p:nvPicPr>
          <p:cNvPr id="539" name="Google Shape;539;p47"/>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45" name="Google Shape;545;p48"/>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546" name="Google Shape;546;p48"/>
          <p:cNvPicPr preferRelativeResize="0"/>
          <p:nvPr/>
        </p:nvPicPr>
        <p:blipFill>
          <a:blip r:embed="rId4">
            <a:alphaModFix/>
          </a:blip>
          <a:stretch>
            <a:fillRect/>
          </a:stretch>
        </p:blipFill>
        <p:spPr>
          <a:xfrm>
            <a:off x="1303800" y="1264027"/>
            <a:ext cx="6876677" cy="3095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52" name="Google Shape;552;p49"/>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553" name="Google Shape;553;p49"/>
          <p:cNvPicPr preferRelativeResize="0"/>
          <p:nvPr/>
        </p:nvPicPr>
        <p:blipFill>
          <a:blip r:embed="rId4">
            <a:alphaModFix/>
          </a:blip>
          <a:stretch>
            <a:fillRect/>
          </a:stretch>
        </p:blipFill>
        <p:spPr>
          <a:xfrm>
            <a:off x="1377550" y="1187350"/>
            <a:ext cx="6882051" cy="33554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Link</a:t>
            </a:r>
            <a:endParaRPr/>
          </a:p>
        </p:txBody>
      </p:sp>
      <p:sp>
        <p:nvSpPr>
          <p:cNvPr id="559" name="Google Shape;559;p50"/>
          <p:cNvSpPr txBox="1"/>
          <p:nvPr>
            <p:ph idx="1" type="body"/>
          </p:nvPr>
        </p:nvSpPr>
        <p:spPr>
          <a:xfrm>
            <a:off x="1303800" y="1990050"/>
            <a:ext cx="7030500" cy="622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u="sng">
                <a:solidFill>
                  <a:schemeClr val="hlink"/>
                </a:solidFill>
                <a:hlinkClick r:id="rId3"/>
              </a:rPr>
              <a:t>https://github.com/htmw/2024F-borderless.ai/wiki</a:t>
            </a:r>
            <a:endParaRPr/>
          </a:p>
        </p:txBody>
      </p:sp>
      <p:pic>
        <p:nvPicPr>
          <p:cNvPr id="560" name="Google Shape;560;p50"/>
          <p:cNvPicPr preferRelativeResize="0"/>
          <p:nvPr/>
        </p:nvPicPr>
        <p:blipFill rotWithShape="1">
          <a:blip r:embed="rId4">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1"/>
          <p:cNvSpPr txBox="1"/>
          <p:nvPr>
            <p:ph type="title"/>
          </p:nvPr>
        </p:nvSpPr>
        <p:spPr>
          <a:xfrm>
            <a:off x="2377650" y="2072100"/>
            <a:ext cx="43887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Live Application Demo</a:t>
            </a:r>
            <a:endParaRPr/>
          </a:p>
        </p:txBody>
      </p:sp>
      <p:pic>
        <p:nvPicPr>
          <p:cNvPr id="566" name="Google Shape;566;p51"/>
          <p:cNvPicPr preferRelativeResize="0"/>
          <p:nvPr/>
        </p:nvPicPr>
        <p:blipFill rotWithShape="1">
          <a:blip r:embed="rId4">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9" name="Google Shape;309;p16"/>
          <p:cNvSpPr txBox="1"/>
          <p:nvPr>
            <p:ph idx="1" type="body"/>
          </p:nvPr>
        </p:nvSpPr>
        <p:spPr>
          <a:xfrm>
            <a:off x="1303800" y="16685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Team Working Agreement</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Project Schedule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Personas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Gmail Group: borderlessai@googlegroups.com</a:t>
            </a:r>
            <a:endParaRPr>
              <a:solidFill>
                <a:srgbClr val="434343"/>
              </a:solidFill>
              <a:latin typeface="Maven Pro"/>
              <a:ea typeface="Maven Pro"/>
              <a:cs typeface="Maven Pro"/>
              <a:sym typeface="Maven Pro"/>
            </a:endParaRPr>
          </a:p>
          <a:p>
            <a:pPr indent="0" lvl="0" marL="0" rtl="0" algn="l">
              <a:spcBef>
                <a:spcPts val="1200"/>
              </a:spcBef>
              <a:spcAft>
                <a:spcPts val="1200"/>
              </a:spcAft>
              <a:buNone/>
            </a:pPr>
            <a:r>
              <a:rPr lang="en">
                <a:solidFill>
                  <a:srgbClr val="434343"/>
                </a:solidFill>
                <a:latin typeface="Maven Pro"/>
                <a:ea typeface="Maven Pro"/>
                <a:cs typeface="Maven Pro"/>
                <a:sym typeface="Maven Pro"/>
              </a:rPr>
              <a:t>Wiki Page</a:t>
            </a:r>
            <a:endParaRPr>
              <a:solidFill>
                <a:srgbClr val="434343"/>
              </a:solidFill>
              <a:latin typeface="Maven Pro"/>
              <a:ea typeface="Maven Pro"/>
              <a:cs typeface="Maven Pro"/>
              <a:sym typeface="Maven Pro"/>
            </a:endParaRPr>
          </a:p>
        </p:txBody>
      </p:sp>
      <p:pic>
        <p:nvPicPr>
          <p:cNvPr id="310" name="Google Shape;310;p16"/>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2"/>
          <p:cNvSpPr txBox="1"/>
          <p:nvPr>
            <p:ph type="title"/>
          </p:nvPr>
        </p:nvSpPr>
        <p:spPr>
          <a:xfrm>
            <a:off x="3362975" y="2072100"/>
            <a:ext cx="2996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pic>
        <p:nvPicPr>
          <p:cNvPr id="572" name="Google Shape;572;p52"/>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t>
            </a:r>
            <a:r>
              <a:rPr lang="en"/>
              <a:t>Description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17"/>
          <p:cNvSpPr txBox="1"/>
          <p:nvPr>
            <p:ph idx="1" type="body"/>
          </p:nvPr>
        </p:nvSpPr>
        <p:spPr>
          <a:xfrm>
            <a:off x="1303800" y="1300950"/>
            <a:ext cx="7030500" cy="3616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300">
                <a:solidFill>
                  <a:srgbClr val="434343"/>
                </a:solidFill>
                <a:latin typeface="Maven Pro"/>
                <a:ea typeface="Maven Pro"/>
                <a:cs typeface="Maven Pro"/>
                <a:sym typeface="Maven Pro"/>
              </a:rPr>
              <a:t>Project Name:</a:t>
            </a:r>
            <a:r>
              <a:rPr lang="en" sz="5300">
                <a:solidFill>
                  <a:srgbClr val="434343"/>
                </a:solidFill>
                <a:latin typeface="Maven Pro"/>
                <a:ea typeface="Maven Pro"/>
                <a:cs typeface="Maven Pro"/>
                <a:sym typeface="Maven Pro"/>
              </a:rPr>
              <a:t> Immigration AI Advisor</a:t>
            </a:r>
            <a:endParaRPr sz="53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5300">
                <a:solidFill>
                  <a:srgbClr val="434343"/>
                </a:solidFill>
                <a:latin typeface="Maven Pro"/>
                <a:ea typeface="Maven Pro"/>
                <a:cs typeface="Maven Pro"/>
                <a:sym typeface="Maven Pro"/>
              </a:rPr>
              <a:t>Team: </a:t>
            </a:r>
            <a:r>
              <a:rPr lang="en" sz="5300">
                <a:solidFill>
                  <a:srgbClr val="434343"/>
                </a:solidFill>
                <a:latin typeface="Maven Pro"/>
                <a:ea typeface="Maven Pro"/>
                <a:cs typeface="Maven Pro"/>
                <a:sym typeface="Maven Pro"/>
              </a:rPr>
              <a:t>Borderless.AI </a:t>
            </a:r>
            <a:endParaRPr sz="53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5300">
                <a:solidFill>
                  <a:srgbClr val="434343"/>
                </a:solidFill>
                <a:latin typeface="Maven Pro"/>
                <a:ea typeface="Maven Pro"/>
                <a:cs typeface="Maven Pro"/>
                <a:sym typeface="Maven Pro"/>
              </a:rPr>
              <a:t>Project Description:</a:t>
            </a:r>
            <a:endParaRPr b="1" sz="5300">
              <a:solidFill>
                <a:srgbClr val="434343"/>
              </a:solidFill>
              <a:latin typeface="Maven Pro"/>
              <a:ea typeface="Maven Pro"/>
              <a:cs typeface="Maven Pro"/>
              <a:sym typeface="Maven Pro"/>
            </a:endParaRPr>
          </a:p>
          <a:p>
            <a:pPr indent="0" lvl="0" marL="0" rtl="0" algn="l">
              <a:spcBef>
                <a:spcPts val="1200"/>
              </a:spcBef>
              <a:spcAft>
                <a:spcPts val="0"/>
              </a:spcAft>
              <a:buNone/>
            </a:pPr>
            <a:r>
              <a:rPr lang="en" sz="5300">
                <a:solidFill>
                  <a:srgbClr val="434343"/>
                </a:solidFill>
                <a:latin typeface="Maven Pro"/>
                <a:ea typeface="Maven Pro"/>
                <a:cs typeface="Maven Pro"/>
                <a:sym typeface="Maven Pro"/>
              </a:rPr>
              <a:t>Immigration AI Advisor is a AI-based application designed to assist international students with immigration-related queries by reading documents (I-20, I-94) and providing personalized advice based on immigration rules and policies.</a:t>
            </a:r>
            <a:endParaRPr sz="53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5300">
                <a:solidFill>
                  <a:srgbClr val="434343"/>
                </a:solidFill>
                <a:latin typeface="Maven Pro"/>
                <a:ea typeface="Maven Pro"/>
                <a:cs typeface="Maven Pro"/>
                <a:sym typeface="Maven Pro"/>
              </a:rPr>
              <a:t>Benefit Outcomes:</a:t>
            </a:r>
            <a:endParaRPr b="1" sz="5300">
              <a:solidFill>
                <a:srgbClr val="434343"/>
              </a:solidFill>
              <a:latin typeface="Maven Pro"/>
              <a:ea typeface="Maven Pro"/>
              <a:cs typeface="Maven Pro"/>
              <a:sym typeface="Maven Pro"/>
            </a:endParaRPr>
          </a:p>
          <a:p>
            <a:pPr indent="-312737" lvl="0" marL="457200" rtl="0" algn="l">
              <a:spcBef>
                <a:spcPts val="120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Faster, more accurate immigration advice for international students.</a:t>
            </a:r>
            <a:endParaRPr sz="5300">
              <a:solidFill>
                <a:srgbClr val="434343"/>
              </a:solidFill>
              <a:latin typeface="Maven Pro"/>
              <a:ea typeface="Maven Pro"/>
              <a:cs typeface="Maven Pro"/>
              <a:sym typeface="Maven Pro"/>
            </a:endParaRPr>
          </a:p>
          <a:p>
            <a:pPr indent="-312737" lvl="0" marL="457200" rtl="0" algn="l">
              <a:spcBef>
                <a:spcPts val="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Reduced burden on international student offices with limited resources.</a:t>
            </a:r>
            <a:endParaRPr sz="5300">
              <a:solidFill>
                <a:srgbClr val="434343"/>
              </a:solidFill>
              <a:latin typeface="Maven Pro"/>
              <a:ea typeface="Maven Pro"/>
              <a:cs typeface="Maven Pro"/>
              <a:sym typeface="Maven Pro"/>
            </a:endParaRPr>
          </a:p>
          <a:p>
            <a:pPr indent="-312737" lvl="0" marL="457200" rtl="0" algn="l">
              <a:spcBef>
                <a:spcPts val="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Improved efficiency in managing immigration-related queries within budget constraints.</a:t>
            </a:r>
            <a:endParaRPr sz="5300">
              <a:solidFill>
                <a:srgbClr val="434343"/>
              </a:solidFill>
              <a:latin typeface="Maven Pro"/>
              <a:ea typeface="Maven Pro"/>
              <a:cs typeface="Maven Pro"/>
              <a:sym typeface="Maven Pro"/>
            </a:endParaRPr>
          </a:p>
          <a:p>
            <a:pPr indent="0" lvl="0" marL="0" rtl="0" algn="l">
              <a:spcBef>
                <a:spcPts val="1200"/>
              </a:spcBef>
              <a:spcAft>
                <a:spcPts val="0"/>
              </a:spcAft>
              <a:buNone/>
            </a:pPr>
            <a:r>
              <a:rPr b="1" lang="en" sz="5300">
                <a:solidFill>
                  <a:srgbClr val="434343"/>
                </a:solidFill>
                <a:latin typeface="Maven Pro"/>
                <a:ea typeface="Maven Pro"/>
                <a:cs typeface="Maven Pro"/>
                <a:sym typeface="Maven Pro"/>
              </a:rPr>
              <a:t>Github Link:</a:t>
            </a:r>
            <a:r>
              <a:rPr lang="en" sz="5300" u="sng">
                <a:solidFill>
                  <a:schemeClr val="hlink"/>
                </a:solidFill>
                <a:latin typeface="Maven Pro"/>
                <a:ea typeface="Maven Pro"/>
                <a:cs typeface="Maven Pro"/>
                <a:sym typeface="Maven Pro"/>
                <a:hlinkClick r:id="rId3"/>
              </a:rPr>
              <a:t>https://github.com/htmw/2024F-borderless.ai/wiki</a:t>
            </a:r>
            <a:r>
              <a:rPr lang="en" sz="5300">
                <a:solidFill>
                  <a:srgbClr val="434343"/>
                </a:solidFill>
                <a:latin typeface="Maven Pro"/>
                <a:ea typeface="Maven Pro"/>
                <a:cs typeface="Maven Pro"/>
                <a:sym typeface="Maven Pro"/>
              </a:rPr>
              <a:t> </a:t>
            </a:r>
            <a:endParaRPr sz="5300">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17" name="Google Shape;317;p17"/>
          <p:cNvPicPr preferRelativeResize="0"/>
          <p:nvPr/>
        </p:nvPicPr>
        <p:blipFill rotWithShape="1">
          <a:blip r:embed="rId4">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Working Agreement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3" name="Google Shape;323;p18"/>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pic>
        <p:nvPicPr>
          <p:cNvPr id="324" name="Google Shape;324;p18"/>
          <p:cNvPicPr preferRelativeResize="0"/>
          <p:nvPr/>
        </p:nvPicPr>
        <p:blipFill>
          <a:blip r:embed="rId4">
            <a:alphaModFix/>
          </a:blip>
          <a:stretch>
            <a:fillRect/>
          </a:stretch>
        </p:blipFill>
        <p:spPr>
          <a:xfrm>
            <a:off x="2935350" y="1122550"/>
            <a:ext cx="3253279" cy="4020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0" name="Google Shape;330;p19"/>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Sprint 0: Understanding the Project (Pre-Development Phase)</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Goal:</a:t>
            </a:r>
            <a:r>
              <a:rPr lang="en">
                <a:solidFill>
                  <a:srgbClr val="434343"/>
                </a:solidFill>
                <a:latin typeface="Maven Pro"/>
                <a:ea typeface="Maven Pro"/>
                <a:cs typeface="Maven Pro"/>
                <a:sym typeface="Maven Pro"/>
              </a:rPr>
              <a:t> Gather requirements, define project scope, and identify key user needs.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Activities:</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Understand the scope of immigration document handling (I-20, I-94).</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Research relevant immigration rules and policies.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Define key features for the Immigration AI Advisor (PDF upload, document parsing, personalized advice).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Set up the development environment and select tech stack (Python, Flask, AI framework).</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Initial team roles assignment.</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31" name="Google Shape;331;p19"/>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7" name="Google Shape;337;p20"/>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Sprint 1: Basic PDF Upload &amp; Parsing</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Goal: </a:t>
            </a:r>
            <a:r>
              <a:rPr lang="en">
                <a:solidFill>
                  <a:srgbClr val="434343"/>
                </a:solidFill>
                <a:latin typeface="Maven Pro"/>
                <a:ea typeface="Maven Pro"/>
                <a:cs typeface="Maven Pro"/>
                <a:sym typeface="Maven Pro"/>
              </a:rPr>
              <a:t>Build and demonstrate the basic functionality of the Immigration AI Advisor.</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Tasks:</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Implement PDF upload functionality via the web UI.</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Develop code for reading and extracting basic information from I-20 PDFs (e.g., Name, DoB).</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Establish Flask as the backend for handling requests.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Test and verify that the I-20 upload and parsing process is functional.</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Demo the working upload and basic data extraction.</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38" name="Google Shape;338;p20"/>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4" name="Google Shape;344;p21"/>
          <p:cNvSpPr txBox="1"/>
          <p:nvPr>
            <p:ph idx="1" type="body"/>
          </p:nvPr>
        </p:nvSpPr>
        <p:spPr>
          <a:xfrm>
            <a:off x="1303800" y="1688600"/>
            <a:ext cx="7030500" cy="307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solidFill>
                  <a:srgbClr val="434343"/>
                </a:solidFill>
                <a:latin typeface="Maven Pro"/>
                <a:ea typeface="Maven Pro"/>
                <a:cs typeface="Maven Pro"/>
                <a:sym typeface="Maven Pro"/>
              </a:rPr>
              <a:t>Sprint 2: Data Fields Expansion &amp; AI Component</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Goal: </a:t>
            </a:r>
            <a:r>
              <a:rPr lang="en">
                <a:solidFill>
                  <a:srgbClr val="434343"/>
                </a:solidFill>
                <a:latin typeface="Maven Pro"/>
                <a:ea typeface="Maven Pro"/>
                <a:cs typeface="Maven Pro"/>
                <a:sym typeface="Maven Pro"/>
              </a:rPr>
              <a:t>Extend the document parsing capabilities and introduce basic AI-driven advice.</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b="1" lang="en">
                <a:solidFill>
                  <a:srgbClr val="434343"/>
                </a:solidFill>
                <a:latin typeface="Maven Pro"/>
                <a:ea typeface="Maven Pro"/>
                <a:cs typeface="Maven Pro"/>
                <a:sym typeface="Maven Pro"/>
              </a:rPr>
              <a:t>Tasks:</a:t>
            </a:r>
            <a:endParaRPr b="1">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Integrate additional data fields from I-20 (e.g., School Name, Program Dates)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Implement basic AI functionality to begin providing personalized advice </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(e.g., identifying common visa statuses).</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Ensure the system is flexible enough to handle more complex parsing as needed.</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rPr lang="en">
                <a:solidFill>
                  <a:srgbClr val="434343"/>
                </a:solidFill>
                <a:latin typeface="Maven Pro"/>
                <a:ea typeface="Maven Pro"/>
                <a:cs typeface="Maven Pro"/>
                <a:sym typeface="Maven Pro"/>
              </a:rPr>
              <a:t>Test for accuracy across multiple types of documents (I-20, I-94).</a:t>
            </a:r>
            <a:endParaRPr>
              <a:solidFill>
                <a:srgbClr val="434343"/>
              </a:solidFill>
              <a:latin typeface="Maven Pro"/>
              <a:ea typeface="Maven Pro"/>
              <a:cs typeface="Maven Pro"/>
              <a:sym typeface="Maven Pro"/>
            </a:endParaRPr>
          </a:p>
          <a:p>
            <a:pPr indent="0" lvl="0" marL="0" rtl="0" algn="l">
              <a:spcBef>
                <a:spcPts val="1200"/>
              </a:spcBef>
              <a:spcAft>
                <a:spcPts val="0"/>
              </a:spcAft>
              <a:buNone/>
            </a:pPr>
            <a:r>
              <a:t/>
            </a:r>
            <a:endParaRPr b="1">
              <a:solidFill>
                <a:srgbClr val="434343"/>
              </a:solidFill>
              <a:latin typeface="Maven Pro"/>
              <a:ea typeface="Maven Pro"/>
              <a:cs typeface="Maven Pro"/>
              <a:sym typeface="Maven Pro"/>
            </a:endParaRPr>
          </a:p>
          <a:p>
            <a:pPr indent="0" lvl="0" marL="0" rtl="0" algn="l">
              <a:spcBef>
                <a:spcPts val="1200"/>
              </a:spcBef>
              <a:spcAft>
                <a:spcPts val="1200"/>
              </a:spcAft>
              <a:buNone/>
            </a:pPr>
            <a:r>
              <a:t/>
            </a:r>
            <a:endParaRPr b="1">
              <a:solidFill>
                <a:srgbClr val="434343"/>
              </a:solidFill>
              <a:latin typeface="Maven Pro"/>
              <a:ea typeface="Maven Pro"/>
              <a:cs typeface="Maven Pro"/>
              <a:sym typeface="Maven Pro"/>
            </a:endParaRPr>
          </a:p>
        </p:txBody>
      </p:sp>
      <p:pic>
        <p:nvPicPr>
          <p:cNvPr id="345" name="Google Shape;345;p21"/>
          <p:cNvPicPr preferRelativeResize="0"/>
          <p:nvPr/>
        </p:nvPicPr>
        <p:blipFill rotWithShape="1">
          <a:blip r:embed="rId3">
            <a:alphaModFix/>
          </a:blip>
          <a:srcRect b="22364" l="20008" r="19322" t="18153"/>
          <a:stretch/>
        </p:blipFill>
        <p:spPr>
          <a:xfrm>
            <a:off x="8259600" y="4276425"/>
            <a:ext cx="884400" cy="86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